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B7507-0C8B-47F8-9CE4-1E35C56AA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D0226-A324-4798-B76B-0DCAF0B62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FEAAA-B963-4987-B70D-5201C4C01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5E44C-F76E-4848-A7F8-5B6B1E820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8042D-F4AD-4930-8A6D-389DE3EA5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F6500-B581-48B0-86EE-6634CB356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EDDDF-88EA-4EEC-822A-741E3BEAD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9ABD-68DA-43BD-A71C-882AF817A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D33EA-C316-4424-99D2-CBE54590C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35723-9F87-4899-BF18-FDA77380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8BBAF-60FF-4F4B-909A-2F1263CA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5C47234-4A7A-45C8-A964-C27E766C2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Bookman Old Style" pitchFamily="18" charset="0"/>
              </a:rPr>
              <a:t>Overview of the Presidency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00025"/>
            <a:ext cx="8229600" cy="74613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man Old Style" pitchFamily="18" charset="0"/>
              </a:rPr>
              <a:t>D. Today, we are used to thinking that the President initiates legislative programs and Congress responds; until the 1930’s though, the opposite was usually the case.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man Old Style" pitchFamily="18" charset="0"/>
              </a:rPr>
              <a:t>E. In past, required strong personality or crisis for President to become central figure of government.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man Old Style" pitchFamily="18" charset="0"/>
              </a:rPr>
              <a:t>V. Emergence of the Presidency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man Old Style" pitchFamily="18" charset="0"/>
              </a:rPr>
              <a:t>A. Great Depression led to increased Pres power.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man Old Style" pitchFamily="18" charset="0"/>
              </a:rPr>
              <a:t>B. WWII, foreign policy crisis = more power.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man Old Style" pitchFamily="18" charset="0"/>
              </a:rPr>
              <a:t>C. Cold War = more power.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man Old Style" pitchFamily="18" charset="0"/>
              </a:rPr>
              <a:t>D. 1970’s Congress tried to reassert itself (short-term) – Reagan restored power and prestige.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man Old Style" pitchFamily="18" charset="0"/>
              </a:rPr>
              <a:t>E. Today, War on Terror is example of Congress giving more powers to the President.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00025"/>
            <a:ext cx="8229600" cy="74613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eaLnBrk="1" hangingPunct="1"/>
            <a:r>
              <a:rPr lang="en-US" sz="2400" smtClean="0"/>
              <a:t>I. Official Qualifications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A. Natural-born citizen.</a:t>
            </a:r>
          </a:p>
          <a:p>
            <a:pPr eaLnBrk="1" hangingPunct="1"/>
            <a:r>
              <a:rPr lang="en-US" sz="2400" smtClean="0"/>
              <a:t>B. At least 35 years of age.</a:t>
            </a:r>
          </a:p>
          <a:p>
            <a:pPr eaLnBrk="1" hangingPunct="1"/>
            <a:r>
              <a:rPr lang="en-US" sz="2400" smtClean="0"/>
              <a:t>C. Residency for at least last 14 years.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II. Term of Office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A. Four years.</a:t>
            </a:r>
          </a:p>
          <a:p>
            <a:pPr eaLnBrk="1" hangingPunct="1"/>
            <a:r>
              <a:rPr lang="en-US" sz="2400" smtClean="0"/>
              <a:t>B. Maximum of two elected terms.</a:t>
            </a:r>
          </a:p>
          <a:p>
            <a:pPr eaLnBrk="1" hangingPunct="1"/>
            <a:r>
              <a:rPr lang="en-US" sz="2400" smtClean="0"/>
              <a:t>1. Washington’s precedent was institutionalized by 22</a:t>
            </a:r>
            <a:r>
              <a:rPr lang="en-US" sz="2400" baseline="30000" smtClean="0"/>
              <a:t>nd</a:t>
            </a:r>
            <a:r>
              <a:rPr lang="en-US" sz="2400" smtClean="0"/>
              <a:t>.</a:t>
            </a:r>
          </a:p>
          <a:p>
            <a:pPr eaLnBrk="1" hangingPunct="1"/>
            <a:r>
              <a:rPr lang="en-US" sz="2400" smtClean="0"/>
              <a:t>2. Passage of 22</a:t>
            </a:r>
            <a:r>
              <a:rPr lang="en-US" sz="2400" baseline="30000" smtClean="0"/>
              <a:t>nd</a:t>
            </a:r>
            <a:r>
              <a:rPr lang="en-US" sz="2400" smtClean="0"/>
              <a:t> Amendment of due to Republican Congress’ concern over future FDR’s.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152400"/>
            <a:ext cx="8229600" cy="122238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If V.P. serves less than half of a President’s term, it does not count as a term served (Possible to serve almost 10 years).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III. Compensation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A. Set by Congress. Cannot be raised or lowered during the President’s term of office for fear of Congress using undue influence.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B. Salary was raised in 2001 for first time since 1969 from $200,000 to $400,000.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C. Numerous “perks”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D. Opportunity to make real money after leaving office: Speaking fees, writing memoirs, serving on corporate board of directors.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152400"/>
            <a:ext cx="8229600" cy="122238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man Old Style" pitchFamily="18" charset="0"/>
              </a:rPr>
              <a:t>IV. Succession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Bookman Old Style" pitchFamily="18" charset="0"/>
              </a:rPr>
              <a:t>A. V.P. takes over due to death, resignation, impeachment and removal.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Bookman Old Style" pitchFamily="18" charset="0"/>
              </a:rPr>
              <a:t>B. Nominates and Congress confirms a new V.P.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Bookman Old Style" pitchFamily="18" charset="0"/>
              </a:rPr>
              <a:t>If V.P. dies before inauguration, line of succession is as follows: Speaker, Senate President Pro Temp., Secretary of State, Sec. of Treasury, Sec. of Defense, and then the other Cabinet secretaries in the order of the creation of their offices.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Bookman Old Style" pitchFamily="18" charset="0"/>
              </a:rPr>
              <a:t>C. If President is disabled, 25</a:t>
            </a:r>
            <a:r>
              <a:rPr lang="en-US" sz="2000" baseline="30000" smtClean="0">
                <a:latin typeface="Bookman Old Style" pitchFamily="18" charset="0"/>
              </a:rPr>
              <a:t>th</a:t>
            </a:r>
            <a:r>
              <a:rPr lang="en-US" sz="2000" smtClean="0">
                <a:latin typeface="Bookman Old Style" pitchFamily="18" charset="0"/>
              </a:rPr>
              <a:t> Amendment applies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Bookman Old Style" pitchFamily="18" charset="0"/>
              </a:rPr>
              <a:t>1. Pres informs Congress of disability and V.P. becomes Acting President.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Bookman Old Style" pitchFamily="18" charset="0"/>
              </a:rPr>
              <a:t>2. If Pres is unable to inform Congress, the V.P. and a majority of Cabinet secretaries can go to the Congress and receive approval for the V.P. to become  Acting Pres.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latin typeface="Bookman Old Style" pitchFamily="18" charset="0"/>
              </a:rPr>
              <a:t>3. In either case, the President regains powers by informing the Congress of his intent to return. In case of a dispute, Congress has the power to decide who shall be President. (Know the 25</a:t>
            </a:r>
            <a:r>
              <a:rPr lang="en-US" sz="2000" baseline="30000" smtClean="0">
                <a:latin typeface="Bookman Old Style" pitchFamily="18" charset="0"/>
              </a:rPr>
              <a:t>th</a:t>
            </a:r>
            <a:r>
              <a:rPr lang="en-US" sz="2000" smtClean="0">
                <a:latin typeface="Bookman Old Style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sz="2000" smtClean="0"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smtClean="0"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Bookman Old Style" pitchFamily="18" charset="0"/>
              </a:rPr>
              <a:t>Evolution of the Presidency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latin typeface="Bookman Old Style" pitchFamily="18" charset="0"/>
              </a:rPr>
              <a:t>I. Deliberations at the Constitutional Convention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A. Alternatives: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1. Some proposed a plural executive.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2. Some wanted an executive council to have veto power over presidential actions.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Some wanted a President with a life term.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Eventually,  compromises brought about a single, elected President with a fixed term of office.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Bookman Old Style" pitchFamily="18" charset="0"/>
              </a:rPr>
              <a:t>B. Concerns of the Founders: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1. Fear of an excessively strong President (“fetus of monarchy”) – concern over no term limits.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2. Fear of an excessively weak President who would become a “tool of the Senate” because of its ratification and confirmation powers.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3. Problem summarized: “Make him too weak: the legislature will  usurp his powers. Make him too strong: he will  usurp the legislature.” </a:t>
            </a:r>
          </a:p>
          <a:p>
            <a:pPr eaLnBrk="1" hangingPunct="1">
              <a:buFontTx/>
              <a:buNone/>
            </a:pPr>
            <a:r>
              <a:rPr lang="en-US" sz="2400" smtClean="0">
                <a:latin typeface="Bookman Old Style" pitchFamily="18" charset="0"/>
              </a:rPr>
              <a:t>	– Governor Morris</a:t>
            </a:r>
          </a:p>
          <a:p>
            <a:pPr eaLnBrk="1" hangingPunct="1"/>
            <a:endParaRPr lang="en-US" sz="2400" smtClean="0">
              <a:latin typeface="Bookman Old Style" pitchFamily="18" charset="0"/>
            </a:endParaRPr>
          </a:p>
          <a:p>
            <a:pPr eaLnBrk="1" hangingPunct="1"/>
            <a:endParaRPr lang="en-US" sz="240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Bookman Old Style" pitchFamily="18" charset="0"/>
              </a:rPr>
              <a:t>C. Election of the President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1. Some wanted Congress to elect the President.</a:t>
            </a:r>
          </a:p>
          <a:p>
            <a:pPr eaLnBrk="1" hangingPunct="1"/>
            <a:endParaRPr lang="en-US" sz="2400" smtClean="0">
              <a:latin typeface="Bookman Old Style" pitchFamily="18" charset="0"/>
            </a:endParaRP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2. Some wanted a direct election.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Problems: 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A. Inordinate weight to large states.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B. Illiteracy was common.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C. Communication was poor.</a:t>
            </a:r>
          </a:p>
          <a:p>
            <a:pPr eaLnBrk="1" hangingPunct="1"/>
            <a:endParaRPr lang="en-US" sz="2400" smtClean="0">
              <a:latin typeface="Bookman Old Style" pitchFamily="18" charset="0"/>
            </a:endParaRP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3. Compromise: the Electoral College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A. People had some input.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B. Large states had lots of input, but 3 votes minimum per state.</a:t>
            </a:r>
          </a:p>
          <a:p>
            <a:pPr eaLnBrk="1" hangingPunct="1"/>
            <a:endParaRPr lang="en-US" sz="240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00025"/>
            <a:ext cx="8229600" cy="74613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Bookman Old Style" pitchFamily="18" charset="0"/>
              </a:rPr>
              <a:t>D. Term of office: Fears of unlimited terms were quieted when Washington chose not to run for a third term. This precedent was followed until 1940.</a:t>
            </a:r>
          </a:p>
          <a:p>
            <a:pPr eaLnBrk="1" hangingPunct="1"/>
            <a:endParaRPr lang="en-US" sz="2400" smtClean="0">
              <a:latin typeface="Bookman Old Style" pitchFamily="18" charset="0"/>
            </a:endParaRP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II. The First Presidents 1789-1825 (Washington, Adams, Jefferson, Madison, and Monroe)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A. All were extremely active in the movement for independence. All but Adams served 2 terms and all but Adams were Virginians.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B. Though Washington warned against it, political parties developed.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C. Presidency was kept modest. It was assumed that Congress  would take the leading role in the new national government.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Bookman Old Style" pitchFamily="18" charset="0"/>
              </a:rPr>
              <a:t>III. Andrew Jackson – Expansion of presidential power (1829-1837)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A. Use of spoils system (giving government jobs to supporters for help getting elected).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B. Vetoed 12 acts of Congress, more than all predecessors combined.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C. Ignored S.C. order regarding Indian removal.</a:t>
            </a:r>
          </a:p>
          <a:p>
            <a:pPr eaLnBrk="1" hangingPunct="1"/>
            <a:endParaRPr lang="en-US" sz="2400" smtClean="0">
              <a:latin typeface="Bookman Old Style" pitchFamily="18" charset="0"/>
            </a:endParaRP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IV. Reemergence of Congress – (1837-1932)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A. After Jackson, Congress took over. No President served more than one term for next 8 terms.</a:t>
            </a:r>
          </a:p>
          <a:p>
            <a:pPr eaLnBrk="1" hangingPunct="1"/>
            <a:r>
              <a:rPr lang="en-US" sz="2400" smtClean="0">
                <a:latin typeface="Bookman Old Style" pitchFamily="18" charset="0"/>
              </a:rPr>
              <a:t>C. Except for T. Roosevelt and W. Wilson, presidency was seen as a negative force (opposition to Congress).</a:t>
            </a:r>
          </a:p>
          <a:p>
            <a:pPr eaLnBrk="1" hangingPunct="1">
              <a:buFontTx/>
              <a:buNone/>
            </a:pPr>
            <a:endParaRPr lang="en-US" sz="240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921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Bookman Old Style</vt:lpstr>
      <vt:lpstr>Arial</vt:lpstr>
      <vt:lpstr>Calibri</vt:lpstr>
      <vt:lpstr>Default Design</vt:lpstr>
      <vt:lpstr>Overview of the Presidency</vt:lpstr>
      <vt:lpstr>Slide 2</vt:lpstr>
      <vt:lpstr>Slide 3</vt:lpstr>
      <vt:lpstr>Slide 4</vt:lpstr>
      <vt:lpstr>Evolution of the Presidency</vt:lpstr>
      <vt:lpstr>Slide 6</vt:lpstr>
      <vt:lpstr>Slide 7</vt:lpstr>
      <vt:lpstr>Slide 8</vt:lpstr>
      <vt:lpstr>Slide 9</vt:lpstr>
      <vt:lpstr>Slide 10</vt:lpstr>
    </vt:vector>
  </TitlesOfParts>
  <Company>PUSD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Presidency</dc:title>
  <dc:creator>Administrator</dc:creator>
  <cp:lastModifiedBy>smcclure</cp:lastModifiedBy>
  <cp:revision>26</cp:revision>
  <dcterms:created xsi:type="dcterms:W3CDTF">2008-01-30T21:00:15Z</dcterms:created>
  <dcterms:modified xsi:type="dcterms:W3CDTF">2012-01-31T18:32:58Z</dcterms:modified>
</cp:coreProperties>
</file>